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AED3"/>
    <a:srgbClr val="C0C2E6"/>
    <a:srgbClr val="575769"/>
    <a:srgbClr val="898BA5"/>
    <a:srgbClr val="ADAFD2"/>
    <a:srgbClr val="3F7797"/>
    <a:srgbClr val="549FC9"/>
    <a:srgbClr val="539DC7"/>
    <a:srgbClr val="458BBB"/>
    <a:srgbClr val="519C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95" d="100"/>
          <a:sy n="95" d="100"/>
        </p:scale>
        <p:origin x="-1776" y="-888"/>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Dropbox:Personal:Accounts%20&amp;%20Passwords%20v5.xls"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manualLayout>
          <c:layoutTarget val="inner"/>
          <c:xMode val="edge"/>
          <c:yMode val="edge"/>
          <c:x val="0.161926865252273"/>
          <c:y val="0.0834559081669946"/>
          <c:w val="0.810791744608381"/>
          <c:h val="0.833088183666011"/>
        </c:manualLayout>
      </c:layout>
      <c:barChart>
        <c:barDir val="col"/>
        <c:grouping val="clustered"/>
        <c:varyColors val="0"/>
        <c:ser>
          <c:idx val="2"/>
          <c:order val="2"/>
          <c:tx>
            <c:strRef>
              <c:f>ConnectMed!$B$24</c:f>
              <c:strCache>
                <c:ptCount val="1"/>
                <c:pt idx="0">
                  <c:v>Profit (Before Tax)</c:v>
                </c:pt>
              </c:strCache>
            </c:strRef>
          </c:tx>
          <c:spPr>
            <a:solidFill>
              <a:srgbClr val="C1C3E5"/>
            </a:solidFill>
          </c:spPr>
          <c:invertIfNegative val="0"/>
          <c:cat>
            <c:strRef>
              <c:f>ConnectMed!$C$21:$G$21</c:f>
              <c:strCache>
                <c:ptCount val="5"/>
                <c:pt idx="0">
                  <c:v>Yr1</c:v>
                </c:pt>
                <c:pt idx="1">
                  <c:v>Yr2</c:v>
                </c:pt>
                <c:pt idx="2">
                  <c:v>Yr3</c:v>
                </c:pt>
                <c:pt idx="3">
                  <c:v>Yr4</c:v>
                </c:pt>
                <c:pt idx="4">
                  <c:v>Yr5</c:v>
                </c:pt>
              </c:strCache>
            </c:strRef>
          </c:cat>
          <c:val>
            <c:numRef>
              <c:f>ConnectMed!$C$24:$G$24</c:f>
              <c:numCache>
                <c:formatCode>"$"#,##0_);[Red]\("$"#,##0\)</c:formatCode>
                <c:ptCount val="5"/>
                <c:pt idx="0">
                  <c:v>0.009</c:v>
                </c:pt>
                <c:pt idx="1">
                  <c:v>0.234</c:v>
                </c:pt>
                <c:pt idx="2">
                  <c:v>1.395</c:v>
                </c:pt>
                <c:pt idx="3">
                  <c:v>5.915</c:v>
                </c:pt>
                <c:pt idx="4">
                  <c:v>11.933</c:v>
                </c:pt>
              </c:numCache>
            </c:numRef>
          </c:val>
        </c:ser>
        <c:dLbls>
          <c:showLegendKey val="0"/>
          <c:showVal val="0"/>
          <c:showCatName val="0"/>
          <c:showSerName val="0"/>
          <c:showPercent val="0"/>
          <c:showBubbleSize val="0"/>
        </c:dLbls>
        <c:gapWidth val="150"/>
        <c:axId val="-1979090568"/>
        <c:axId val="1652254616"/>
      </c:barChart>
      <c:lineChart>
        <c:grouping val="standard"/>
        <c:varyColors val="0"/>
        <c:ser>
          <c:idx val="0"/>
          <c:order val="0"/>
          <c:tx>
            <c:strRef>
              <c:f>ConnectMed!$B$22</c:f>
              <c:strCache>
                <c:ptCount val="1"/>
                <c:pt idx="0">
                  <c:v>Revenue</c:v>
                </c:pt>
              </c:strCache>
            </c:strRef>
          </c:tx>
          <c:spPr>
            <a:ln>
              <a:solidFill>
                <a:schemeClr val="accent3">
                  <a:lumMod val="50000"/>
                </a:schemeClr>
              </a:solidFill>
            </a:ln>
          </c:spPr>
          <c:marker>
            <c:symbol val="none"/>
          </c:marker>
          <c:cat>
            <c:strRef>
              <c:f>ConnectMed!$C$21:$G$21</c:f>
              <c:strCache>
                <c:ptCount val="5"/>
                <c:pt idx="0">
                  <c:v>Yr1</c:v>
                </c:pt>
                <c:pt idx="1">
                  <c:v>Yr2</c:v>
                </c:pt>
                <c:pt idx="2">
                  <c:v>Yr3</c:v>
                </c:pt>
                <c:pt idx="3">
                  <c:v>Yr4</c:v>
                </c:pt>
                <c:pt idx="4">
                  <c:v>Yr5</c:v>
                </c:pt>
              </c:strCache>
            </c:strRef>
          </c:cat>
          <c:val>
            <c:numRef>
              <c:f>ConnectMed!$C$22:$G$22</c:f>
              <c:numCache>
                <c:formatCode>"$"#,##0_);[Red]\("$"#,##0\)</c:formatCode>
                <c:ptCount val="5"/>
                <c:pt idx="0">
                  <c:v>0.319</c:v>
                </c:pt>
                <c:pt idx="1">
                  <c:v>1.458</c:v>
                </c:pt>
                <c:pt idx="2">
                  <c:v>6.559</c:v>
                </c:pt>
                <c:pt idx="3">
                  <c:v>26.238</c:v>
                </c:pt>
                <c:pt idx="4">
                  <c:v>52.476</c:v>
                </c:pt>
              </c:numCache>
            </c:numRef>
          </c:val>
          <c:smooth val="0"/>
        </c:ser>
        <c:ser>
          <c:idx val="1"/>
          <c:order val="1"/>
          <c:tx>
            <c:strRef>
              <c:f>ConnectMed!$B$23</c:f>
              <c:strCache>
                <c:ptCount val="1"/>
                <c:pt idx="0">
                  <c:v>Doctor Expense</c:v>
                </c:pt>
              </c:strCache>
            </c:strRef>
          </c:tx>
          <c:marker>
            <c:symbol val="none"/>
          </c:marker>
          <c:cat>
            <c:strRef>
              <c:f>ConnectMed!$C$21:$G$21</c:f>
              <c:strCache>
                <c:ptCount val="5"/>
                <c:pt idx="0">
                  <c:v>Yr1</c:v>
                </c:pt>
                <c:pt idx="1">
                  <c:v>Yr2</c:v>
                </c:pt>
                <c:pt idx="2">
                  <c:v>Yr3</c:v>
                </c:pt>
                <c:pt idx="3">
                  <c:v>Yr4</c:v>
                </c:pt>
                <c:pt idx="4">
                  <c:v>Yr5</c:v>
                </c:pt>
              </c:strCache>
            </c:strRef>
          </c:cat>
          <c:val>
            <c:numRef>
              <c:f>ConnectMed!$C$23:$G$23</c:f>
              <c:numCache>
                <c:formatCode>"$"#,##0_);[Red]\("$"#,##0\)</c:formatCode>
                <c:ptCount val="5"/>
                <c:pt idx="0">
                  <c:v>0.245</c:v>
                </c:pt>
                <c:pt idx="1">
                  <c:v>1.121</c:v>
                </c:pt>
                <c:pt idx="2">
                  <c:v>5.046</c:v>
                </c:pt>
                <c:pt idx="3">
                  <c:v>20.183</c:v>
                </c:pt>
                <c:pt idx="4">
                  <c:v>40.366</c:v>
                </c:pt>
              </c:numCache>
            </c:numRef>
          </c:val>
          <c:smooth val="0"/>
        </c:ser>
        <c:dLbls>
          <c:showLegendKey val="0"/>
          <c:showVal val="0"/>
          <c:showCatName val="0"/>
          <c:showSerName val="0"/>
          <c:showPercent val="0"/>
          <c:showBubbleSize val="0"/>
        </c:dLbls>
        <c:marker val="1"/>
        <c:smooth val="0"/>
        <c:axId val="-1979090568"/>
        <c:axId val="1652254616"/>
      </c:lineChart>
      <c:catAx>
        <c:axId val="-1979090568"/>
        <c:scaling>
          <c:orientation val="minMax"/>
        </c:scaling>
        <c:delete val="0"/>
        <c:axPos val="b"/>
        <c:majorTickMark val="out"/>
        <c:minorTickMark val="none"/>
        <c:tickLblPos val="none"/>
        <c:spPr>
          <a:ln w="57150" cmpd="sng">
            <a:solidFill>
              <a:srgbClr val="575769"/>
            </a:solidFill>
          </a:ln>
        </c:spPr>
        <c:txPr>
          <a:bodyPr/>
          <a:lstStyle/>
          <a:p>
            <a:pPr>
              <a:defRPr sz="1600" b="1">
                <a:solidFill>
                  <a:srgbClr val="575769"/>
                </a:solidFill>
              </a:defRPr>
            </a:pPr>
            <a:endParaRPr lang="en-US"/>
          </a:p>
        </c:txPr>
        <c:crossAx val="1652254616"/>
        <c:crosses val="autoZero"/>
        <c:auto val="1"/>
        <c:lblAlgn val="ctr"/>
        <c:lblOffset val="100"/>
        <c:noMultiLvlLbl val="0"/>
      </c:catAx>
      <c:valAx>
        <c:axId val="1652254616"/>
        <c:scaling>
          <c:orientation val="minMax"/>
        </c:scaling>
        <c:delete val="0"/>
        <c:axPos val="l"/>
        <c:numFmt formatCode="&quot;$&quot;#,##0_);[Red]\(&quot;$&quot;#,##0\)" sourceLinked="1"/>
        <c:majorTickMark val="out"/>
        <c:minorTickMark val="none"/>
        <c:tickLblPos val="nextTo"/>
        <c:spPr>
          <a:ln w="57150" cmpd="sng">
            <a:solidFill>
              <a:srgbClr val="575769"/>
            </a:solidFill>
          </a:ln>
        </c:spPr>
        <c:txPr>
          <a:bodyPr/>
          <a:lstStyle/>
          <a:p>
            <a:pPr>
              <a:defRPr sz="1600" b="1">
                <a:solidFill>
                  <a:srgbClr val="575769"/>
                </a:solidFill>
              </a:defRPr>
            </a:pPr>
            <a:endParaRPr lang="en-US"/>
          </a:p>
        </c:txPr>
        <c:crossAx val="-1979090568"/>
        <c:crosses val="autoZero"/>
        <c:crossBetween val="between"/>
        <c:majorUnit val="20.0"/>
      </c:valAx>
    </c:plotArea>
    <c:plotVisOnly val="1"/>
    <c:dispBlanksAs val="zero"/>
    <c:showDLblsOverMax val="0"/>
  </c:chart>
  <c:txPr>
    <a:bodyPr/>
    <a:lstStyle/>
    <a:p>
      <a:pPr>
        <a:defRPr>
          <a:latin typeface="Montserrat"/>
          <a:cs typeface="Montserra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eg"/><Relationship Id="rId7"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0.jpeg"/><Relationship Id="rId8" Type="http://schemas.microsoft.com/office/2007/relationships/hdphoto" Target="../media/hdphoto1.wdp"/><Relationship Id="rId9" Type="http://schemas.openxmlformats.org/officeDocument/2006/relationships/image" Target="../media/image21.png"/><Relationship Id="rId10" Type="http://schemas.openxmlformats.org/officeDocument/2006/relationships/image" Target="../media/image22.jpg"/><Relationship Id="rId11"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alphaModFix/>
          </a:blip>
          <a:srcRect l="1593" t="3378" r="14534" b="18410"/>
          <a:stretch/>
        </p:blipFill>
        <p:spPr>
          <a:xfrm>
            <a:off x="2503628" y="3804232"/>
            <a:ext cx="1828800" cy="1828800"/>
          </a:xfrm>
          <a:prstGeom prst="ellipse">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6" name="Shape 231"/>
          <p:cNvPicPr preferRelativeResize="0">
            <a:picLocks noChangeAspect="1"/>
          </p:cNvPicPr>
          <p:nvPr/>
        </p:nvPicPr>
        <p:blipFill>
          <a:blip r:embed="rId5">
            <a:alphaModFix/>
          </a:blip>
          <a:stretch>
            <a:fillRect/>
          </a:stretch>
        </p:blipFill>
        <p:spPr>
          <a:xfrm>
            <a:off x="197579" y="3705995"/>
            <a:ext cx="1828800" cy="1828800"/>
          </a:xfrm>
          <a:prstGeom prst="ellipse">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7212454" y="848895"/>
            <a:ext cx="4233622" cy="4237789"/>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graphicFrame>
        <p:nvGraphicFramePr>
          <p:cNvPr id="3" name="Chart 2"/>
          <p:cNvGraphicFramePr>
            <a:graphicFrameLocks/>
          </p:cNvGraphicFramePr>
          <p:nvPr>
            <p:extLst>
              <p:ext uri="{D42A27DB-BD31-4B8C-83A1-F6EECF244321}">
                <p14:modId xmlns:p14="http://schemas.microsoft.com/office/powerpoint/2010/main" val="835392338"/>
              </p:ext>
            </p:extLst>
          </p:nvPr>
        </p:nvGraphicFramePr>
        <p:xfrm>
          <a:off x="6257209" y="1889290"/>
          <a:ext cx="4655188" cy="222177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10017195" y="2911058"/>
            <a:ext cx="1498721" cy="615553"/>
          </a:xfrm>
          <a:prstGeom prst="rect">
            <a:avLst/>
          </a:prstGeom>
          <a:ln>
            <a:noFill/>
          </a:ln>
        </p:spPr>
        <p:txBody>
          <a:bodyPr wrap="square">
            <a:spAutoFit/>
          </a:bodyPr>
          <a:lstStyle/>
          <a:p>
            <a:r>
              <a:rPr lang="en-US" sz="1700" b="1" dirty="0" smtClean="0">
                <a:solidFill>
                  <a:srgbClr val="575769"/>
                </a:solidFill>
                <a:latin typeface="Montserrat"/>
                <a:cs typeface="Montserrat"/>
              </a:rPr>
              <a:t>Yr5: Over $11M Profit</a:t>
            </a:r>
            <a:endParaRPr lang="en-US" sz="1700" b="1" dirty="0">
              <a:solidFill>
                <a:srgbClr val="575769"/>
              </a:solidFill>
              <a:latin typeface="Montserrat"/>
              <a:cs typeface="Montserrat"/>
            </a:endParaRPr>
          </a:p>
        </p:txBody>
      </p:sp>
      <p:sp>
        <p:nvSpPr>
          <p:cNvPr id="6" name="Rectangle 5"/>
          <p:cNvSpPr/>
          <p:nvPr/>
        </p:nvSpPr>
        <p:spPr>
          <a:xfrm>
            <a:off x="7108364" y="32188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907767691"/>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$0.3</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a:solidFill>
                            <a:srgbClr val="0B8043"/>
                          </a:solidFill>
                          <a:latin typeface="Montserrat"/>
                          <a:cs typeface="Montserrat"/>
                        </a:rPr>
                        <a:t>$</a:t>
                      </a:r>
                      <a:r>
                        <a:rPr lang="en-US" sz="1700" b="0" dirty="0" smtClean="0">
                          <a:solidFill>
                            <a:srgbClr val="0B8043"/>
                          </a:solidFill>
                          <a:latin typeface="Montserrat"/>
                          <a:cs typeface="Montserrat"/>
                        </a:rPr>
                        <a:t>6.5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$26</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a:solidFill>
                            <a:srgbClr val="0B8043"/>
                          </a:solidFill>
                          <a:latin typeface="Montserrat"/>
                          <a:cs typeface="Montserrat"/>
                        </a:rPr>
                        <a:t>$</a:t>
                      </a:r>
                      <a:r>
                        <a:rPr lang="en-US" sz="1700" b="0" dirty="0" smtClean="0">
                          <a:solidFill>
                            <a:srgbClr val="0B8043"/>
                          </a:solidFill>
                          <a:latin typeface="Montserrat"/>
                          <a:cs typeface="Montserrat"/>
                        </a:rPr>
                        <a:t>52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5.0</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20</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40</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$0.5</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$0.7</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$.009</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a:solidFill>
                            <a:srgbClr val="575769"/>
                          </a:solidFill>
                          <a:latin typeface="Montserrat"/>
                          <a:cs typeface="Montserrat"/>
                        </a:rPr>
                        <a:t>$</a:t>
                      </a:r>
                      <a:r>
                        <a:rPr lang="en-US" sz="1700" b="1" dirty="0" smtClean="0">
                          <a:solidFill>
                            <a:srgbClr val="575769"/>
                          </a:solidFill>
                          <a:latin typeface="Montserrat"/>
                          <a:cs typeface="Montserrat"/>
                        </a:rPr>
                        <a:t>1.2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a:solidFill>
                            <a:srgbClr val="575769"/>
                          </a:solidFill>
                          <a:latin typeface="Montserrat"/>
                          <a:cs typeface="Montserrat"/>
                        </a:rPr>
                        <a:t>$</a:t>
                      </a:r>
                      <a:r>
                        <a:rPr lang="en-US" sz="1700" b="1" dirty="0" smtClean="0">
                          <a:solidFill>
                            <a:srgbClr val="575769"/>
                          </a:solidFill>
                          <a:latin typeface="Montserrat"/>
                          <a:cs typeface="Montserrat"/>
                        </a:rPr>
                        <a:t>5.5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a:solidFill>
                            <a:srgbClr val="575769"/>
                          </a:solidFill>
                          <a:latin typeface="Montserrat"/>
                          <a:cs typeface="Montserrat"/>
                        </a:rPr>
                        <a:t>$</a:t>
                      </a:r>
                      <a:r>
                        <a:rPr lang="en-US" sz="1700" b="1" dirty="0" smtClean="0">
                          <a:solidFill>
                            <a:srgbClr val="575769"/>
                          </a:solidFill>
                          <a:latin typeface="Montserrat"/>
                          <a:cs typeface="Montserrat"/>
                        </a:rPr>
                        <a:t>11.4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3878893635"/>
              </p:ext>
            </p:extLst>
          </p:nvPr>
        </p:nvGraphicFramePr>
        <p:xfrm>
          <a:off x="7227404" y="219046"/>
          <a:ext cx="3142083" cy="768838"/>
        </p:xfrm>
        <a:graphic>
          <a:graphicData uri="http://schemas.openxmlformats.org/drawingml/2006/table">
            <a:tbl>
              <a:tblPr>
                <a:noFill/>
              </a:tblPr>
              <a:tblGrid>
                <a:gridCol w="1908289"/>
                <a:gridCol w="1233794"/>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r" rtl="0">
                        <a:lnSpc>
                          <a:spcPct val="115000"/>
                        </a:lnSpc>
                        <a:spcBef>
                          <a:spcPts val="0"/>
                        </a:spcBef>
                        <a:buNone/>
                      </a:pPr>
                      <a:r>
                        <a:rPr lang="en-US" sz="1800" b="0" dirty="0" smtClean="0">
                          <a:solidFill>
                            <a:srgbClr val="0B8043"/>
                          </a:solidFill>
                          <a:latin typeface="Montserrat"/>
                          <a:cs typeface="Montserrat"/>
                        </a:rPr>
                        <a:t>$20</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r"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$12 USD</a:t>
                      </a:r>
                      <a:endParaRPr lang="en-US" sz="18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7798319" y="987884"/>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40%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900808" y="1443831"/>
              <a:ext cx="1222569"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$1 Billion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16381</TotalTime>
  <Words>829</Words>
  <Application>Microsoft Macintosh PowerPoint</Application>
  <PresentationFormat>Custom</PresentationFormat>
  <Paragraphs>147</Paragraphs>
  <Slides>11</Slides>
  <Notes>3</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287</cp:revision>
  <cp:lastPrinted>2015-07-11T01:21:51Z</cp:lastPrinted>
  <dcterms:created xsi:type="dcterms:W3CDTF">2015-06-09T04:54:14Z</dcterms:created>
  <dcterms:modified xsi:type="dcterms:W3CDTF">2015-07-18T13:38:11Z</dcterms:modified>
</cp:coreProperties>
</file>